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sldIdLst>
    <p:sldId id="261" r:id="rId8"/>
    <p:sldId id="299" r:id="rId9"/>
    <p:sldId id="302" r:id="rId10"/>
    <p:sldId id="303" r:id="rId11"/>
    <p:sldId id="306" r:id="rId12"/>
    <p:sldId id="305" r:id="rId13"/>
    <p:sldId id="307" r:id="rId14"/>
    <p:sldId id="308" r:id="rId15"/>
    <p:sldId id="315" r:id="rId16"/>
    <p:sldId id="320" r:id="rId17"/>
    <p:sldId id="309" r:id="rId18"/>
    <p:sldId id="310" r:id="rId19"/>
    <p:sldId id="311" r:id="rId20"/>
    <p:sldId id="312" r:id="rId21"/>
    <p:sldId id="313" r:id="rId22"/>
    <p:sldId id="304" r:id="rId23"/>
    <p:sldId id="446" r:id="rId24"/>
    <p:sldId id="1230" r:id="rId25"/>
    <p:sldId id="1228" r:id="rId26"/>
    <p:sldId id="1231" r:id="rId27"/>
    <p:sldId id="272" r:id="rId28"/>
    <p:sldId id="1232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FRDK119!$A$30</c:f>
              <c:strCache>
                <c:ptCount val="1"/>
                <c:pt idx="0">
                  <c:v>80+-årige</c:v>
                </c:pt>
              </c:strCache>
            </c:strRef>
          </c:tx>
          <c:spPr>
            <a:ln>
              <a:solidFill>
                <a:srgbClr val="4E5B31"/>
              </a:solidFill>
            </a:ln>
          </c:spPr>
          <c:marker>
            <c:symbol val="x"/>
            <c:size val="5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1-4720-8A12-89E059BBA9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4720-8A12-89E059BBA9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1-4720-8A12-89E059BBA9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1-4720-8A12-89E059BBA95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1-4720-8A12-89E059BBA95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1-4720-8A12-89E059BBA9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1-4720-8A12-89E059BBA95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1-4720-8A12-89E059BBA95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1-4720-8A12-89E059BBA95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81-4720-8A12-89E059BBA95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1-4720-8A12-89E059BBA95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1-4720-8A12-89E059BBA95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1-4720-8A12-89E059BBA95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1-4720-8A12-89E059BBA95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1-4720-8A12-89E059BBA95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1-4720-8A12-89E059BBA95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1-4720-8A12-89E059BBA95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81-4720-8A12-89E059BBA95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81-4720-8A12-89E059BBA95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81-4720-8A12-89E059BBA950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581-4720-8A12-89E059BBA95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81-4720-8A12-89E059BBA95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581-4720-8A12-89E059BBA95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581-4720-8A12-89E059BBA95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581-4720-8A12-89E059BBA95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581-4720-8A12-89E059BBA950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581-4720-8A12-89E059BBA95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581-4720-8A12-89E059BBA95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581-4720-8A12-89E059BBA95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581-4720-8A12-89E059BBA95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581-4720-8A12-89E059BBA950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581-4720-8A12-89E059BBA95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FRDK119!$B$3:$AP$3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FRDK119!$B$30:$AP$30</c:f>
              <c:numCache>
                <c:formatCode>_-* #,##0\ _k_r_._-;\-* #,##0\ _k_r_._-;_-* "-"??\ _k_r_._-;_-@_-</c:formatCode>
                <c:ptCount val="41"/>
                <c:pt idx="0">
                  <c:v>271219</c:v>
                </c:pt>
                <c:pt idx="1">
                  <c:v>280184</c:v>
                </c:pt>
                <c:pt idx="2">
                  <c:v>289815</c:v>
                </c:pt>
                <c:pt idx="3">
                  <c:v>303728</c:v>
                </c:pt>
                <c:pt idx="4">
                  <c:v>319617</c:v>
                </c:pt>
                <c:pt idx="5">
                  <c:v>338508</c:v>
                </c:pt>
                <c:pt idx="6">
                  <c:v>359178</c:v>
                </c:pt>
                <c:pt idx="7">
                  <c:v>380768</c:v>
                </c:pt>
                <c:pt idx="8">
                  <c:v>399497</c:v>
                </c:pt>
                <c:pt idx="9">
                  <c:v>413869</c:v>
                </c:pt>
                <c:pt idx="10">
                  <c:v>424557</c:v>
                </c:pt>
                <c:pt idx="11">
                  <c:v>434545</c:v>
                </c:pt>
                <c:pt idx="12">
                  <c:v>442147</c:v>
                </c:pt>
                <c:pt idx="13">
                  <c:v>449677</c:v>
                </c:pt>
                <c:pt idx="14">
                  <c:v>457458</c:v>
                </c:pt>
                <c:pt idx="15">
                  <c:v>463755</c:v>
                </c:pt>
                <c:pt idx="16">
                  <c:v>470445</c:v>
                </c:pt>
                <c:pt idx="17">
                  <c:v>477421</c:v>
                </c:pt>
                <c:pt idx="18">
                  <c:v>483700</c:v>
                </c:pt>
                <c:pt idx="19">
                  <c:v>490125</c:v>
                </c:pt>
                <c:pt idx="20">
                  <c:v>496037</c:v>
                </c:pt>
                <c:pt idx="21">
                  <c:v>504073</c:v>
                </c:pt>
                <c:pt idx="22">
                  <c:v>512077</c:v>
                </c:pt>
                <c:pt idx="23">
                  <c:v>521620</c:v>
                </c:pt>
                <c:pt idx="24">
                  <c:v>534386</c:v>
                </c:pt>
                <c:pt idx="25">
                  <c:v>548280</c:v>
                </c:pt>
                <c:pt idx="26">
                  <c:v>563537</c:v>
                </c:pt>
                <c:pt idx="27">
                  <c:v>580629</c:v>
                </c:pt>
                <c:pt idx="28">
                  <c:v>592824</c:v>
                </c:pt>
                <c:pt idx="29">
                  <c:v>600696</c:v>
                </c:pt>
                <c:pt idx="30">
                  <c:v>606225</c:v>
                </c:pt>
                <c:pt idx="31">
                  <c:v>611788</c:v>
                </c:pt>
                <c:pt idx="32">
                  <c:v>619633</c:v>
                </c:pt>
                <c:pt idx="33">
                  <c:v>627948</c:v>
                </c:pt>
                <c:pt idx="34">
                  <c:v>633251</c:v>
                </c:pt>
                <c:pt idx="35">
                  <c:v>638392</c:v>
                </c:pt>
                <c:pt idx="36">
                  <c:v>644262</c:v>
                </c:pt>
                <c:pt idx="37">
                  <c:v>645293</c:v>
                </c:pt>
                <c:pt idx="38">
                  <c:v>644025</c:v>
                </c:pt>
                <c:pt idx="39">
                  <c:v>643182</c:v>
                </c:pt>
                <c:pt idx="40">
                  <c:v>640822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B581-4720-8A12-89E059BBA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928264"/>
        <c:axId val="395925520"/>
      </c:lineChart>
      <c:catAx>
        <c:axId val="395928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5925520"/>
        <c:crosses val="autoZero"/>
        <c:auto val="1"/>
        <c:lblAlgn val="ctr"/>
        <c:lblOffset val="100"/>
        <c:noMultiLvlLbl val="0"/>
      </c:catAx>
      <c:valAx>
        <c:axId val="395925520"/>
        <c:scaling>
          <c:orientation val="minMax"/>
          <c:min val="250000"/>
        </c:scaling>
        <c:delete val="0"/>
        <c:axPos val="l"/>
        <c:majorGridlines/>
        <c:numFmt formatCode="_-* #,##0\ _k_r_._-;\-* #,##0\ _k_r_._-;_-* &quot;-&quot;??\ _k_r_._-;_-@_-" sourceLinked="1"/>
        <c:majorTickMark val="none"/>
        <c:minorTickMark val="none"/>
        <c:tickLblPos val="nextTo"/>
        <c:spPr>
          <a:ln w="9525">
            <a:noFill/>
          </a:ln>
        </c:spPr>
        <c:crossAx val="395928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CFBF-CB62-C36B-EA88-FA5D55DC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CE03000-0C4D-557A-D5BE-DDB4E0E8E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29F2FF-3E4C-D1CA-04FE-618F5923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712035-AE81-980A-F4BF-5671303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6769D9-4CAD-3B8E-7B96-A2470486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62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F8C06-DC1B-6E3C-D12E-7B55B74A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44C10A-9C35-90A7-F9AE-A4115E478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34C52D-8DFC-6A4D-C8BD-740676C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642157-14CB-7C9A-542D-33BD9270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C56202-28EE-F91A-0C4C-C45019F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D5A9FE7-8E33-D223-3432-E3606A706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10A8143-899A-AAD3-DE95-0827F2F1D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C38B1C-970A-8985-71D0-2BAE120B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4CE04-D4A8-4ABB-7292-F090AFF0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8313-D582-85DD-57EE-B76AA4F0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989137"/>
            <a:ext cx="10346400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d50c380b-e287-41d0-ac6b-ecef35f2e48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0" name="text" descr="{&quot;templafy&quot;:{&quot;id&quot;:&quot;7d87e4d9-7466-4ec6-b49a-82c7076b6dc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64B15F5-5B2E-4D57-B166-25D0A73F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4712996" name="image" descr="{&quot;templafy&quot;:{&quot;id&quot;:&quot;bffc4d6a-cf60-4a88-8db6-cbcb503086f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4744EE00-97F0-4D5C-A042-B8AD2AC37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09923388" name="image" descr="{&quot;templafy&quot;:{&quot;id&quot;:&quot;a4a63055-971a-4153-a782-2b43c7c834c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E9485BA0-2FB3-49E0-A840-0B4EA2DA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124546270" name="image" descr="{&quot;templafy&quot;:{&quot;id&quot;:&quot;39a49eab-4542-411d-9071-80e9114e72b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36" name="text" descr="{&quot;templafy&quot;:{&quot;id&quot;:&quot;a2a16516-0e58-4f91-b3bd-f0998e09a3ff&quot;}}" title="Form.PresentationTitle">
            <a:extLst>
              <a:ext uri="{FF2B5EF4-FFF2-40B4-BE49-F238E27FC236}">
                <a16:creationId xmlns:a16="http://schemas.microsoft.com/office/drawing/2014/main" id="{60251709-333A-40B7-BD21-B5E8D9D019F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7" name="text" descr="{&quot;templafy&quot;:{&quot;id&quot;:&quot;d193c474-e008-477c-8aeb-801ae5d5e269&quot;}}" title="UserProfile.Name">
            <a:extLst>
              <a:ext uri="{FF2B5EF4-FFF2-40B4-BE49-F238E27FC236}">
                <a16:creationId xmlns:a16="http://schemas.microsoft.com/office/drawing/2014/main" id="{F0FE03D1-C3FC-4C30-B7E9-502F7D222C7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8" name="text" descr="{&quot;templafy&quot;:{&quot;id&quot;:&quot;420f35be-8ec6-4df9-8110-e2a9c53581e3&quot;}}" hidden="1" title="Form.Manuel_dato">
            <a:extLst>
              <a:ext uri="{FF2B5EF4-FFF2-40B4-BE49-F238E27FC236}">
                <a16:creationId xmlns:a16="http://schemas.microsoft.com/office/drawing/2014/main" id="{5C1A8FEE-7F47-4710-B8A7-232AF39EE81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id&quot;:&quot;94426a49-1aa1-4680-b90a-1dbef84ddfad&quot;}}" title="UserProfile.Office.Virksomhed_{{DocumentLanguage}}">
            <a:extLst>
              <a:ext uri="{FF2B5EF4-FFF2-40B4-BE49-F238E27FC236}">
                <a16:creationId xmlns:a16="http://schemas.microsoft.com/office/drawing/2014/main" id="{2DBCDD0D-F9E6-4488-8BFB-DFB45D0CC4A6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sp>
        <p:nvSpPr>
          <p:cNvPr id="19" name="text" descr="{&quot;templafy&quot;:{&quot;id&quot;:&quot;02e024e5-4fff-476e-a157-46b0fbf7bfb9&quot;}}" title="UserProfile.CenterFreeText">
            <a:extLst>
              <a:ext uri="{FF2B5EF4-FFF2-40B4-BE49-F238E27FC236}">
                <a16:creationId xmlns:a16="http://schemas.microsoft.com/office/drawing/2014/main" id="{1D635F2E-5DB8-4DB5-886A-B88840BA70C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" descr="{&quot;templafy&quot;:{&quot;id&quot;:&quot;baddd43c-ccbe-4f07-a090-d102a19e5748&quot;}}" hidden="1" title="UserProfile.Centers.Center_{{DocumentLanguage}}">
            <a:extLst>
              <a:ext uri="{FF2B5EF4-FFF2-40B4-BE49-F238E27FC236}">
                <a16:creationId xmlns:a16="http://schemas.microsoft.com/office/drawing/2014/main" id="{A31530E1-471A-49B7-AAD2-C83F844EB72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3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EA573-4001-9A1D-C6E8-C0BEDD6D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A81777-924F-B6E4-7993-F5A6049C5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323F9-AD11-83DA-4968-27BD77FB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868E72-DB06-334F-E9C5-379CFDEA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D02D15-89F8-0961-1DDC-BC7F9D11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59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99961-38EC-D626-E2EA-FC260D86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89FCA0-7BBE-58DA-3779-0B575806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3AFC96-ABA6-3F45-483E-164E9A37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8B0737-4609-E6D5-9670-AD665D67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732CB-3D13-AD46-48EA-E80D8902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06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8B788-DA1B-7914-DA45-EB069A98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FCC8E4-22B8-D282-4FFA-E4CC4CC90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E69F38-57CA-0070-7BF0-FC78C2434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F8B50C-DE13-B865-80FD-7F420868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3F9A46-71C2-5AC6-7558-95F262EB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F66FDB-B9D1-1633-A93A-8F3469BB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78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6D897-4BF0-DF55-54AB-AC13E4ED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1FC4B4-6026-6AC7-80C1-6FB452EF5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517986-DEF9-E35D-A99E-0771D1A2A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C626FE-E760-D5CD-0469-4845E05D3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D129EA-517E-9FF8-D3DC-8A7C82010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19CFA3-C57B-D18D-A55D-048715D8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C8962E-5005-4B89-B8CC-04ACA014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BFB98A2-BEFA-60CE-E9EF-7E32C240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28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267D2-1F03-7DAD-83FA-EE64D0E3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9E3C5C5-2F1F-9307-D0AB-ACEE6174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C40F77-EE86-70B5-AB57-26464C3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B1EBB5-D3B1-130D-5CE5-BAE426F0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8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AA1DD08-E71E-0F89-D782-F879ABFE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72E3D8-F910-E09F-F0D5-F489DF88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507424-F6EF-137D-2AB3-C2A50773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4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9E83-ADD7-56CE-C10E-017C712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9C97D0-4B1C-B1F5-BCF0-D13C6F87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42869A-2158-5A81-7EFF-1F934C755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5EE9D7-050F-17A8-C44C-AE757265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5482D5-39C2-0572-7CC7-F9426B6D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42ADE4-AD89-06E7-6386-8D2D6BD7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1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BCFFE-9450-9351-F7F5-D9AEB1D4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711BA28-B593-0D1C-F403-25048F5E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82863A-6C80-87DB-E18C-02DE441F1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3B15D63-63B5-56BF-2348-58424F97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849717-A83F-1E26-3F38-FD5D2678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D01018-4099-1B1F-1F18-FC2D861B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58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29912A-A3C3-86F5-C685-497EB954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2EB67-395B-2FA9-FADA-13BA54793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222DA6-DA4F-A98A-215E-1AFF98193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A1CD-7936-43A9-B639-837C1F45FA07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CAB0BB-0B30-8F63-6AA3-BBA4B17F0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C72E90-7F86-CEE1-8E12-BA0DC34B0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633C-5904-45A3-94F3-1DBA4CEB76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69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.schultz@regionh.d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8159858" y="-1"/>
            <a:ext cx="4032142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3BF2BF-F05A-4967-A18E-23A618A0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7412" y="4247863"/>
            <a:ext cx="3955197" cy="219906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a-DK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Schultz</a:t>
            </a:r>
          </a:p>
          <a:p>
            <a:pPr algn="l"/>
            <a:r>
              <a:rPr lang="da-DK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Cheflæge, PhD</a:t>
            </a:r>
          </a:p>
          <a:p>
            <a:pPr algn="l">
              <a:lnSpc>
                <a:spcPct val="120000"/>
              </a:lnSpc>
            </a:pPr>
            <a:r>
              <a:rPr lang="da-DK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Afdelingen for Ældresygdomme</a:t>
            </a:r>
          </a:p>
          <a:p>
            <a:pPr algn="l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7" y="375584"/>
            <a:ext cx="4547796" cy="10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313C2AC-79E7-5DBC-4676-8A5E1AB1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9" y="2706599"/>
            <a:ext cx="7720980" cy="26407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D008FA8-A107-C593-DE1D-6F1548E0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54" y="128789"/>
            <a:ext cx="2186195" cy="207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4539016" y="-1"/>
            <a:ext cx="7652984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359400" y="2352990"/>
            <a:ext cx="4040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Potentiale ved succesfuld implementering af CFS</a:t>
            </a:r>
          </a:p>
          <a:p>
            <a:r>
              <a:rPr lang="da-DK" sz="3600" dirty="0">
                <a:latin typeface="Georgia" panose="02040502050405020303" pitchFamily="18" charset="0"/>
                <a:ea typeface="Calibri" panose="020F0502020204030204" pitchFamily="34" charset="0"/>
              </a:rPr>
              <a:t>-efter indlæggelse:</a:t>
            </a:r>
            <a:endParaRPr lang="da-DK" sz="36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da-DK" sz="36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D8EF1697-54CA-3F28-40CB-2571A753E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971" y="1054359"/>
            <a:ext cx="7584029" cy="1516675"/>
          </a:xfrm>
        </p:spPr>
        <p:txBody>
          <a:bodyPr>
            <a:noAutofit/>
          </a:bodyPr>
          <a:lstStyle/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Opmærksomhed på risikopatienter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Behov for rehabilitering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Vurdering inden kirurgi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Risikostratificering i opfølgning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Differentiering af behandlingsmål</a:t>
            </a:r>
            <a:endParaRPr lang="da-DK" sz="2800" b="1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Fælles</a:t>
            </a: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sprog på tværs af sektorer</a:t>
            </a:r>
            <a:endParaRPr lang="da-DK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da-DK" sz="105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F46AD3C-138D-9954-9A8C-6DB2161E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08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2" descr="Nordsjællands Hospital">
            <a:extLst>
              <a:ext uri="{FF2B5EF4-FFF2-40B4-BE49-F238E27FC236}">
                <a16:creationId xmlns:a16="http://schemas.microsoft.com/office/drawing/2014/main" id="{AE2F57DA-3114-C01C-D690-523D58A1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" y="375196"/>
            <a:ext cx="8809608" cy="49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72612ED9-CF0D-68AF-478E-CC69F73AEB66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729" y="3826276"/>
            <a:ext cx="3543532" cy="27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ladsholder til indhold 3">
            <a:extLst>
              <a:ext uri="{FF2B5EF4-FFF2-40B4-BE49-F238E27FC236}">
                <a16:creationId xmlns:a16="http://schemas.microsoft.com/office/drawing/2014/main" id="{1461F231-8EF0-DE3C-B0CF-46CAD69AD0E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38" y="176154"/>
            <a:ext cx="7814393" cy="6147154"/>
          </a:xfrm>
          <a:prstGeom prst="rect">
            <a:avLst/>
          </a:prstGeom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E334685D-17EC-0DE1-F102-5FAAA0FFA063}"/>
              </a:ext>
            </a:extLst>
          </p:cNvPr>
          <p:cNvSpPr/>
          <p:nvPr/>
        </p:nvSpPr>
        <p:spPr>
          <a:xfrm>
            <a:off x="7846397" y="286353"/>
            <a:ext cx="4107334" cy="28003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endParaRPr lang="da-DK" sz="135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410146" y="3105826"/>
            <a:ext cx="4462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”Samtale til </a:t>
            </a:r>
            <a:b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tiden”, </a:t>
            </a:r>
            <a:r>
              <a:rPr lang="da-DK" sz="36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NoH</a:t>
            </a:r>
            <a:endParaRPr lang="da-DK" sz="36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2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410146" y="3105826"/>
            <a:ext cx="4462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”Samtale til </a:t>
            </a:r>
            <a:b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tiden”, </a:t>
            </a:r>
            <a:r>
              <a:rPr lang="da-DK" sz="36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NoH</a:t>
            </a:r>
            <a:endParaRPr lang="da-DK" sz="36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E568622-7F90-7FB3-6497-4518ADBC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74" y="1183784"/>
            <a:ext cx="8323391" cy="4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410146" y="3105826"/>
            <a:ext cx="4462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”Samtale til </a:t>
            </a:r>
            <a:b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tiden”, </a:t>
            </a:r>
            <a:r>
              <a:rPr lang="da-DK" sz="36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NoH</a:t>
            </a:r>
            <a:endParaRPr lang="da-DK" sz="36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B707D9-FC58-3611-42F3-E53DE5A5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326" y="1400991"/>
            <a:ext cx="8003528" cy="43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606362" y="3472711"/>
            <a:ext cx="4462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Geriatri.dk</a:t>
            </a: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9E0F913-5359-DAAF-1398-4C732197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9" y="460333"/>
            <a:ext cx="7045912" cy="276864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AA3024D-1D67-08C1-2ACE-2AD00B36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37" y="622114"/>
            <a:ext cx="3405188" cy="570119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8373998-A42B-F11B-F126-ED99153C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64" y="5731344"/>
            <a:ext cx="2023988" cy="9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40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8159858" y="-1"/>
            <a:ext cx="4032142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3BF2BF-F05A-4967-A18E-23A618A0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3553" y="4108494"/>
            <a:ext cx="3528447" cy="1945800"/>
          </a:xfrm>
        </p:spPr>
        <p:txBody>
          <a:bodyPr>
            <a:normAutofit/>
          </a:bodyPr>
          <a:lstStyle/>
          <a:p>
            <a:pPr algn="l"/>
            <a:r>
              <a:rPr lang="da-DK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</a:p>
          <a:p>
            <a:pPr algn="l"/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1" y="206691"/>
            <a:ext cx="3582936" cy="8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EDA7705-8111-A7DE-730A-9D2E4C2D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38" y="116528"/>
            <a:ext cx="1535897" cy="146050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2DAD853-CD93-24BD-AA9D-BEA4887A17C1}"/>
              </a:ext>
            </a:extLst>
          </p:cNvPr>
          <p:cNvSpPr txBox="1"/>
          <p:nvPr/>
        </p:nvSpPr>
        <p:spPr>
          <a:xfrm>
            <a:off x="5029201" y="625453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dirty="0">
                <a:hlinkClick r:id="rId4"/>
              </a:rPr>
              <a:t>martin.schultz@regionh.dk</a:t>
            </a:r>
            <a:endParaRPr lang="da-DK" dirty="0"/>
          </a:p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09373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lede 5">
            <a:extLst>
              <a:ext uri="{FF2B5EF4-FFF2-40B4-BE49-F238E27FC236}">
                <a16:creationId xmlns:a16="http://schemas.microsoft.com/office/drawing/2014/main" id="{D3C31B71-AAE2-487C-902B-B3147FF3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941514"/>
            <a:ext cx="27622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F295721-5440-49FD-8F14-A5489371A1E7}"/>
              </a:ext>
            </a:extLst>
          </p:cNvPr>
          <p:cNvSpPr txBox="1"/>
          <p:nvPr/>
        </p:nvSpPr>
        <p:spPr>
          <a:xfrm>
            <a:off x="3452814" y="3087689"/>
            <a:ext cx="915987" cy="30003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1.800.000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1CA4A3-134D-452B-8F5B-72441DEFE80B}"/>
              </a:ext>
            </a:extLst>
          </p:cNvPr>
          <p:cNvSpPr txBox="1"/>
          <p:nvPr/>
        </p:nvSpPr>
        <p:spPr>
          <a:xfrm>
            <a:off x="2894014" y="4916489"/>
            <a:ext cx="790575" cy="30003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830.000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93E4A53-F9D0-4335-AE78-9343A246F14E}"/>
              </a:ext>
            </a:extLst>
          </p:cNvPr>
          <p:cNvSpPr txBox="1"/>
          <p:nvPr/>
        </p:nvSpPr>
        <p:spPr>
          <a:xfrm>
            <a:off x="1824039" y="4916489"/>
            <a:ext cx="915987" cy="30003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1.200.000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A952835-FCEC-42FC-A440-7B7BB60E5E3F}"/>
              </a:ext>
            </a:extLst>
          </p:cNvPr>
          <p:cNvSpPr txBox="1"/>
          <p:nvPr/>
        </p:nvSpPr>
        <p:spPr>
          <a:xfrm>
            <a:off x="2506664" y="3441700"/>
            <a:ext cx="915987" cy="30003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1.300.000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98A1D6D-8B45-4287-98EC-3FA3A4B5B6C4}"/>
              </a:ext>
            </a:extLst>
          </p:cNvPr>
          <p:cNvSpPr txBox="1"/>
          <p:nvPr/>
        </p:nvSpPr>
        <p:spPr>
          <a:xfrm>
            <a:off x="2035176" y="2090739"/>
            <a:ext cx="790575" cy="30003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590.000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4E8FFAC-62FA-4F71-B17A-57B392FDDFC9}"/>
              </a:ext>
            </a:extLst>
          </p:cNvPr>
          <p:cNvSpPr/>
          <p:nvPr/>
        </p:nvSpPr>
        <p:spPr>
          <a:xfrm>
            <a:off x="1560513" y="1941514"/>
            <a:ext cx="2762250" cy="3267075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da-DK" sz="1350">
              <a:solidFill>
                <a:srgbClr val="FFFFFF"/>
              </a:solidFill>
            </a:endParaRPr>
          </a:p>
        </p:txBody>
      </p:sp>
      <p:pic>
        <p:nvPicPr>
          <p:cNvPr id="38921" name="Picture 2" descr="Image result for planområder region hovedstaden">
            <a:extLst>
              <a:ext uri="{FF2B5EF4-FFF2-40B4-BE49-F238E27FC236}">
                <a16:creationId xmlns:a16="http://schemas.microsoft.com/office/drawing/2014/main" id="{253DFAD4-74B7-4AA3-A022-4CF4A0E6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4" y="857250"/>
            <a:ext cx="63452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A9B3FD4-3D8B-46ED-9E3F-58090226151F}"/>
              </a:ext>
            </a:extLst>
          </p:cNvPr>
          <p:cNvSpPr/>
          <p:nvPr/>
        </p:nvSpPr>
        <p:spPr>
          <a:xfrm>
            <a:off x="9244014" y="4416426"/>
            <a:ext cx="1423987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da-DK" sz="1350">
              <a:solidFill>
                <a:srgbClr val="FFFFFF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0DEFC72-A39B-4F2A-B90E-DDC78AEC3C84}"/>
              </a:ext>
            </a:extLst>
          </p:cNvPr>
          <p:cNvSpPr txBox="1"/>
          <p:nvPr/>
        </p:nvSpPr>
        <p:spPr>
          <a:xfrm>
            <a:off x="8985250" y="5397501"/>
            <a:ext cx="1366838" cy="7159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Planområde SYD:</a:t>
            </a:r>
          </a:p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560.000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5EF32C4-A4ED-44F3-9358-B54158D76B91}"/>
              </a:ext>
            </a:extLst>
          </p:cNvPr>
          <p:cNvSpPr txBox="1"/>
          <p:nvPr/>
        </p:nvSpPr>
        <p:spPr>
          <a:xfrm>
            <a:off x="9050338" y="4375150"/>
            <a:ext cx="1524000" cy="5080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Planområde BYEN:</a:t>
            </a:r>
          </a:p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485.000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F471E91-1A0A-4D1F-9D62-59E3D91FFA68}"/>
              </a:ext>
            </a:extLst>
          </p:cNvPr>
          <p:cNvSpPr txBox="1"/>
          <p:nvPr/>
        </p:nvSpPr>
        <p:spPr>
          <a:xfrm>
            <a:off x="8542339" y="3476625"/>
            <a:ext cx="1539875" cy="5080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Planområde MIDT: </a:t>
            </a:r>
          </a:p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460.000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EF1D6EF-B02B-4CAA-9216-1A5D330C4BA5}"/>
              </a:ext>
            </a:extLst>
          </p:cNvPr>
          <p:cNvSpPr txBox="1"/>
          <p:nvPr/>
        </p:nvSpPr>
        <p:spPr>
          <a:xfrm>
            <a:off x="8467725" y="2138363"/>
            <a:ext cx="1644650" cy="50641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Planområde NORD: </a:t>
            </a:r>
          </a:p>
          <a:p>
            <a:pPr defTabSz="342900">
              <a:defRPr/>
            </a:pPr>
            <a:r>
              <a:rPr lang="da-DK" sz="1350" dirty="0">
                <a:solidFill>
                  <a:srgbClr val="000000"/>
                </a:solidFill>
                <a:latin typeface="Gill Sans MT" panose="020B0502020104020203"/>
              </a:rPr>
              <a:t>330.000 </a:t>
            </a:r>
          </a:p>
        </p:txBody>
      </p:sp>
      <p:pic>
        <p:nvPicPr>
          <p:cNvPr id="38927" name="Picture 7" descr="Tilbage til forsiden">
            <a:extLst>
              <a:ext uri="{FF2B5EF4-FFF2-40B4-BE49-F238E27FC236}">
                <a16:creationId xmlns:a16="http://schemas.microsoft.com/office/drawing/2014/main" id="{E5B2D17B-92CB-44CB-9C69-B434EC10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211139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D28F234-3AC9-4E1C-B05C-BB373265231B}"/>
              </a:ext>
            </a:extLst>
          </p:cNvPr>
          <p:cNvSpPr/>
          <p:nvPr/>
        </p:nvSpPr>
        <p:spPr>
          <a:xfrm>
            <a:off x="8093242" y="0"/>
            <a:ext cx="40987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D083B6-7E7A-4919-8189-871425B2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" y="87413"/>
            <a:ext cx="2145998" cy="10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33612247-FB3E-801A-A8CC-B5538AA38E1D}"/>
              </a:ext>
            </a:extLst>
          </p:cNvPr>
          <p:cNvSpPr/>
          <p:nvPr/>
        </p:nvSpPr>
        <p:spPr>
          <a:xfrm>
            <a:off x="695400" y="2924944"/>
            <a:ext cx="5711366" cy="39776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4" name="Pladsholder til dato 1">
            <a:extLst>
              <a:ext uri="{FF2B5EF4-FFF2-40B4-BE49-F238E27FC236}">
                <a16:creationId xmlns:a16="http://schemas.microsoft.com/office/drawing/2014/main" id="{9907BA4E-5ACE-0913-E50F-69AA46C9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Pladsholder til sidefod 2">
            <a:extLst>
              <a:ext uri="{FF2B5EF4-FFF2-40B4-BE49-F238E27FC236}">
                <a16:creationId xmlns:a16="http://schemas.microsoft.com/office/drawing/2014/main" id="{2E3AD54F-0B28-A9DC-7847-792DEC0E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ladsholder til slidenummer 3">
            <a:extLst>
              <a:ext uri="{FF2B5EF4-FFF2-40B4-BE49-F238E27FC236}">
                <a16:creationId xmlns:a16="http://schemas.microsoft.com/office/drawing/2014/main" id="{736BB6B4-2ACF-B9BA-559D-A5A6C374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/>
          <a:lstStyle/>
          <a:p>
            <a:fld id="{0DAB5548-7253-48D6-B95B-F3D312A7222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869A2DF-7D70-E1B1-BDA6-7161C426C641}"/>
              </a:ext>
            </a:extLst>
          </p:cNvPr>
          <p:cNvSpPr txBox="1">
            <a:spLocks/>
          </p:cNvSpPr>
          <p:nvPr/>
        </p:nvSpPr>
        <p:spPr>
          <a:xfrm>
            <a:off x="824438" y="456492"/>
            <a:ext cx="10773157" cy="10565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solidFill>
                  <a:schemeClr val="tx1"/>
                </a:solidFill>
              </a:rPr>
              <a:t>80+ årige i Danmark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719CB07B-7D63-6798-1BAE-ABD0C202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6" y="0"/>
            <a:ext cx="5581245" cy="6858000"/>
          </a:xfrm>
          <a:prstGeom prst="rect">
            <a:avLst/>
          </a:prstGeom>
        </p:spPr>
      </p:pic>
      <p:sp>
        <p:nvSpPr>
          <p:cNvPr id="19" name="Pladsholder til indhold 13">
            <a:extLst>
              <a:ext uri="{FF2B5EF4-FFF2-40B4-BE49-F238E27FC236}">
                <a16:creationId xmlns:a16="http://schemas.microsoft.com/office/drawing/2014/main" id="{E0837CAC-EFBF-4F20-BDBC-9E88442EE6FE}"/>
              </a:ext>
            </a:extLst>
          </p:cNvPr>
          <p:cNvSpPr txBox="1">
            <a:spLocks/>
          </p:cNvSpPr>
          <p:nvPr/>
        </p:nvSpPr>
        <p:spPr>
          <a:xfrm>
            <a:off x="750888" y="1513043"/>
            <a:ext cx="10753725" cy="4222750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100% øgning de næste 25-30 år</a:t>
            </a:r>
          </a:p>
          <a:p>
            <a:pPr marL="0" indent="0">
              <a:buNone/>
            </a:pPr>
            <a:r>
              <a:rPr lang="da-DK" sz="2400" b="1" dirty="0"/>
              <a:t>Andelen stiger mest i yderområderne</a:t>
            </a:r>
          </a:p>
          <a:p>
            <a:endParaRPr lang="da-DK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6957500-DAF5-4E86-47EB-56FC1976EB8D}"/>
              </a:ext>
            </a:extLst>
          </p:cNvPr>
          <p:cNvGraphicFramePr>
            <a:graphicFrameLocks noGrp="1"/>
          </p:cNvGraphicFramePr>
          <p:nvPr/>
        </p:nvGraphicFramePr>
        <p:xfrm>
          <a:off x="1131048" y="3106323"/>
          <a:ext cx="4996703" cy="303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el 21">
            <a:extLst>
              <a:ext uri="{FF2B5EF4-FFF2-40B4-BE49-F238E27FC236}">
                <a16:creationId xmlns:a16="http://schemas.microsoft.com/office/drawing/2014/main" id="{A41AB55E-AD8B-98D5-D558-61EFBC879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07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D28F234-3AC9-4E1C-B05C-BB373265231B}"/>
              </a:ext>
            </a:extLst>
          </p:cNvPr>
          <p:cNvSpPr/>
          <p:nvPr/>
        </p:nvSpPr>
        <p:spPr>
          <a:xfrm>
            <a:off x="8093242" y="0"/>
            <a:ext cx="40987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8A1EEA-335F-9E59-70D8-B34B911EB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62" y="335012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a-DK" sz="6600" b="1" dirty="0">
                <a:latin typeface="Arial" panose="020B0604020202020204" pitchFamily="34" charset="0"/>
                <a:cs typeface="Arial" panose="020B0604020202020204" pitchFamily="34" charset="0"/>
              </a:rPr>
              <a:t>Hvor er vi på </a:t>
            </a:r>
            <a:br>
              <a:rPr lang="da-DK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6600" b="1" dirty="0">
                <a:latin typeface="Arial" panose="020B0604020202020204" pitchFamily="34" charset="0"/>
                <a:cs typeface="Arial" panose="020B0604020202020204" pitchFamily="34" charset="0"/>
              </a:rPr>
              <a:t>vej hen?</a:t>
            </a:r>
            <a:endParaRPr lang="da-DK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B95A6A-57F5-E9ED-60A2-83F2E566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64" y="2863933"/>
            <a:ext cx="4274960" cy="3826090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6034A04-3E97-A813-4B53-05D95662F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6" y="3611377"/>
            <a:ext cx="5170911" cy="3246623"/>
          </a:xfrm>
          <a:prstGeom prst="rect">
            <a:avLst/>
          </a:prstGeom>
        </p:spPr>
      </p:pic>
      <p:pic>
        <p:nvPicPr>
          <p:cNvPr id="8" name="Pladsholder til indhold 12">
            <a:extLst>
              <a:ext uri="{FF2B5EF4-FFF2-40B4-BE49-F238E27FC236}">
                <a16:creationId xmlns:a16="http://schemas.microsoft.com/office/drawing/2014/main" id="{EC6128D2-6FE4-1497-7D4F-F3811C3C297E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606" y="209831"/>
            <a:ext cx="4840876" cy="258848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9EF6652-B431-BF51-C20E-0A43EACE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2" y="209831"/>
            <a:ext cx="5347680" cy="32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7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3BF2BF-F05A-4967-A18E-23A618A0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032" y="2009658"/>
            <a:ext cx="5407418" cy="307669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70000"/>
              </a:lnSpc>
            </a:pPr>
            <a:r>
              <a:rPr lang="da-DK" sz="39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Formål:</a:t>
            </a:r>
            <a:r>
              <a:rPr lang="da-DK" sz="39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da-DK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at monitorere og </a:t>
            </a:r>
            <a:br>
              <a:rPr lang="da-DK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a-DK" sz="32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forbedre behandlingskvaliteten for  ældre med skrøbelighed</a:t>
            </a:r>
            <a:endParaRPr lang="da-DK" sz="100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F4C8CA2-77AD-EC65-FE94-73296E270C86}"/>
              </a:ext>
            </a:extLst>
          </p:cNvPr>
          <p:cNvSpPr txBox="1"/>
          <p:nvPr/>
        </p:nvSpPr>
        <p:spPr>
          <a:xfrm>
            <a:off x="238269" y="1362790"/>
            <a:ext cx="57243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da-DK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Etablering af ny kvalitetsdatabase fra RKKP</a:t>
            </a:r>
            <a:endParaRPr lang="da-DK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Dansk Kvalitetsdatabase for Ældre med Skrøbelighed (DANFRAIL), </a:t>
            </a:r>
          </a:p>
          <a:p>
            <a:endParaRPr lang="da-DK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000" dirty="0">
                <a:latin typeface="Georgia" panose="02040502050405020303" pitchFamily="18" charset="0"/>
                <a:ea typeface="Calibri" panose="020F0502020204030204" pitchFamily="34" charset="0"/>
              </a:rPr>
              <a:t>Indlagte ældre</a:t>
            </a:r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&gt; 80 år og &gt;4 timers ophold på hospital er omfattet af dataindberetning til DANFRAIL </a:t>
            </a:r>
          </a:p>
          <a:p>
            <a:endParaRPr lang="da-DK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Alle afdelinger, der herefter er involveret i behandlingen af skrøbelige patienter, er ligeledes omfattet af dataindberetningen. </a:t>
            </a:r>
          </a:p>
          <a:p>
            <a:endParaRPr lang="da-DK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2024 </a:t>
            </a:r>
            <a:r>
              <a:rPr lang="da-DK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implementeringsår</a:t>
            </a:r>
            <a:endParaRPr lang="da-DK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4F9023-AB16-4704-206E-B62991AE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61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510E636-8DA8-032C-270A-7851A3925C9C}"/>
              </a:ext>
            </a:extLst>
          </p:cNvPr>
          <p:cNvSpPr/>
          <p:nvPr/>
        </p:nvSpPr>
        <p:spPr>
          <a:xfrm>
            <a:off x="0" y="6411019"/>
            <a:ext cx="12192000" cy="6987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1BB8F38-C155-B72B-A809-68CAB8A6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79" y="225680"/>
            <a:ext cx="8349916" cy="653471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6701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Billede 7">
            <a:extLst>
              <a:ext uri="{FF2B5EF4-FFF2-40B4-BE49-F238E27FC236}">
                <a16:creationId xmlns:a16="http://schemas.microsoft.com/office/drawing/2014/main" id="{9EA9B079-8B99-E2A8-E6D7-E5987794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44" y="0"/>
            <a:ext cx="8002556" cy="71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10E636-8DA8-032C-270A-7851A3925C9C}"/>
              </a:ext>
            </a:extLst>
          </p:cNvPr>
          <p:cNvSpPr/>
          <p:nvPr/>
        </p:nvSpPr>
        <p:spPr>
          <a:xfrm>
            <a:off x="0" y="6411019"/>
            <a:ext cx="12192000" cy="6987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9602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510E636-8DA8-032C-270A-7851A3925C9C}"/>
              </a:ext>
            </a:extLst>
          </p:cNvPr>
          <p:cNvSpPr/>
          <p:nvPr/>
        </p:nvSpPr>
        <p:spPr>
          <a:xfrm>
            <a:off x="0" y="6411019"/>
            <a:ext cx="12192000" cy="6987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5C6B48-ED1B-F27A-BA86-E112C3CD6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03" y="1248879"/>
            <a:ext cx="8780797" cy="526847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4716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6A01ED0-A77E-D7DA-34DF-AA658AC9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09" y="866274"/>
            <a:ext cx="7451959" cy="512711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F4C8CA2-77AD-EC65-FE94-73296E270C86}"/>
              </a:ext>
            </a:extLst>
          </p:cNvPr>
          <p:cNvSpPr txBox="1"/>
          <p:nvPr/>
        </p:nvSpPr>
        <p:spPr>
          <a:xfrm>
            <a:off x="270432" y="2963208"/>
            <a:ext cx="4462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Fælles sprog for skrøbelighed</a:t>
            </a:r>
            <a:endParaRPr lang="da-DK" sz="36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(nedsat reservekapacitet og øget sårbarhed)</a:t>
            </a: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473EA92-C024-F1DF-2C49-EC4A19CF7219}"/>
              </a:ext>
            </a:extLst>
          </p:cNvPr>
          <p:cNvSpPr/>
          <p:nvPr/>
        </p:nvSpPr>
        <p:spPr>
          <a:xfrm>
            <a:off x="5827362" y="866274"/>
            <a:ext cx="2354112" cy="45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D873B1-3BF1-0E85-06E2-7F7D571A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61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D083B6-7E7A-4919-8189-871425B26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14" y="6258599"/>
            <a:ext cx="955148" cy="4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473EA92-C024-F1DF-2C49-EC4A19CF7219}"/>
              </a:ext>
            </a:extLst>
          </p:cNvPr>
          <p:cNvSpPr/>
          <p:nvPr/>
        </p:nvSpPr>
        <p:spPr>
          <a:xfrm>
            <a:off x="5827362" y="866274"/>
            <a:ext cx="2354112" cy="45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ladsholder til indhold 3">
            <a:extLst>
              <a:ext uri="{FF2B5EF4-FFF2-40B4-BE49-F238E27FC236}">
                <a16:creationId xmlns:a16="http://schemas.microsoft.com/office/drawing/2014/main" id="{7F365569-F719-8C4A-2BC9-2B2BC821E48A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582" y="290698"/>
            <a:ext cx="8166376" cy="64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502AC2B-D27A-1A13-33A5-14F43704987E}"/>
              </a:ext>
            </a:extLst>
          </p:cNvPr>
          <p:cNvSpPr txBox="1"/>
          <p:nvPr/>
        </p:nvSpPr>
        <p:spPr>
          <a:xfrm>
            <a:off x="401888" y="1019269"/>
            <a:ext cx="488948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latin typeface="Georgia" panose="02040502050405020303" pitchFamily="18" charset="0"/>
                <a:cs typeface="Arial" panose="020B0604020202020204" pitchFamily="34" charset="0"/>
              </a:rPr>
              <a:t>CFS er associeret til</a:t>
            </a:r>
          </a:p>
          <a:p>
            <a:endParaRPr lang="da-DK" sz="3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Død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Kronisk sygdom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Komplikationer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Indlæggelsestid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Fald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Funktionsnedsættelse</a:t>
            </a:r>
          </a:p>
          <a:p>
            <a:r>
              <a:rPr lang="da-DK" sz="3200" dirty="0">
                <a:latin typeface="Georgia" panose="02040502050405020303" pitchFamily="18" charset="0"/>
                <a:cs typeface="Arial" panose="020B0604020202020204" pitchFamily="34" charset="0"/>
              </a:rPr>
              <a:t>Indflytning på plejehjem</a:t>
            </a:r>
          </a:p>
          <a:p>
            <a:endParaRPr lang="da-D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31ABAC87-A47C-88F0-A354-398E333F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842" y="2221136"/>
            <a:ext cx="4856380" cy="1516675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70000"/>
              </a:lnSpc>
            </a:pPr>
            <a:r>
              <a:rPr lang="da-DK" sz="5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Valideret til &gt; 65 år</a:t>
            </a:r>
          </a:p>
          <a:p>
            <a:pPr algn="l">
              <a:lnSpc>
                <a:spcPct val="170000"/>
              </a:lnSpc>
            </a:pPr>
            <a:endParaRPr lang="da-DK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A0F2AA0F-932A-EC20-7A9A-25162670F154}"/>
              </a:ext>
            </a:extLst>
          </p:cNvPr>
          <p:cNvSpPr txBox="1">
            <a:spLocks/>
          </p:cNvSpPr>
          <p:nvPr/>
        </p:nvSpPr>
        <p:spPr>
          <a:xfrm>
            <a:off x="6502842" y="3233470"/>
            <a:ext cx="5098608" cy="176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da-DK" sz="45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Habituel niveau</a:t>
            </a:r>
            <a:br>
              <a:rPr lang="da-DK" sz="45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a-DK" sz="45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(2 uger før)</a:t>
            </a:r>
          </a:p>
          <a:p>
            <a:pPr algn="l">
              <a:lnSpc>
                <a:spcPct val="170000"/>
              </a:lnSpc>
            </a:pPr>
            <a:endParaRPr lang="da-DK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F74814-E72B-72EA-1539-FEBE20FD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61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4FA830-8A4F-06DF-0DEC-942ED160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68" y="6013119"/>
            <a:ext cx="888494" cy="84488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473EA92-C024-F1DF-2C49-EC4A19CF7219}"/>
              </a:ext>
            </a:extLst>
          </p:cNvPr>
          <p:cNvSpPr/>
          <p:nvPr/>
        </p:nvSpPr>
        <p:spPr>
          <a:xfrm>
            <a:off x="5827362" y="866274"/>
            <a:ext cx="2354112" cy="45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8096040-C731-C6CF-4C67-E0A7B7D7F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8" y="727555"/>
            <a:ext cx="11135124" cy="54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D083B6-7E7A-4919-8189-871425B26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14" y="6258599"/>
            <a:ext cx="955148" cy="4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473EA92-C024-F1DF-2C49-EC4A19CF7219}"/>
              </a:ext>
            </a:extLst>
          </p:cNvPr>
          <p:cNvSpPr/>
          <p:nvPr/>
        </p:nvSpPr>
        <p:spPr>
          <a:xfrm>
            <a:off x="5827362" y="866274"/>
            <a:ext cx="2354112" cy="45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ladsholder til indhold 3">
            <a:extLst>
              <a:ext uri="{FF2B5EF4-FFF2-40B4-BE49-F238E27FC236}">
                <a16:creationId xmlns:a16="http://schemas.microsoft.com/office/drawing/2014/main" id="{C698F66B-B9F7-EF31-AE50-E71238F9691F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11" y="355423"/>
            <a:ext cx="7814393" cy="6147154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130A1F0-9312-F75C-520D-8A0563735793}"/>
              </a:ext>
            </a:extLst>
          </p:cNvPr>
          <p:cNvSpPr/>
          <p:nvPr/>
        </p:nvSpPr>
        <p:spPr>
          <a:xfrm>
            <a:off x="1314449" y="809842"/>
            <a:ext cx="4128117" cy="369534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endParaRPr lang="da-DK" sz="135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angetegn 2">
            <a:extLst>
              <a:ext uri="{FF2B5EF4-FFF2-40B4-BE49-F238E27FC236}">
                <a16:creationId xmlns:a16="http://schemas.microsoft.com/office/drawing/2014/main" id="{9A491F9A-B745-2783-26BC-EE15683DA998}"/>
              </a:ext>
            </a:extLst>
          </p:cNvPr>
          <p:cNvSpPr/>
          <p:nvPr/>
        </p:nvSpPr>
        <p:spPr>
          <a:xfrm>
            <a:off x="1240190" y="901744"/>
            <a:ext cx="4429646" cy="339128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9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5897105" y="-1"/>
            <a:ext cx="6294895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473EA92-C024-F1DF-2C49-EC4A19CF7219}"/>
              </a:ext>
            </a:extLst>
          </p:cNvPr>
          <p:cNvSpPr/>
          <p:nvPr/>
        </p:nvSpPr>
        <p:spPr>
          <a:xfrm>
            <a:off x="5827362" y="866274"/>
            <a:ext cx="2354112" cy="456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6F2942-88C2-AA32-F945-70EC0AEDABB3}"/>
              </a:ext>
            </a:extLst>
          </p:cNvPr>
          <p:cNvSpPr/>
          <p:nvPr/>
        </p:nvSpPr>
        <p:spPr>
          <a:xfrm flipH="1">
            <a:off x="4469609" y="3379044"/>
            <a:ext cx="402605" cy="35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E7E69D-8432-3F8B-DC1E-DF55BA12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51" y="393731"/>
            <a:ext cx="9854897" cy="592957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A9B9B74-94F4-570E-5B4D-A224BA9DE3B1}"/>
              </a:ext>
            </a:extLst>
          </p:cNvPr>
          <p:cNvSpPr txBox="1"/>
          <p:nvPr/>
        </p:nvSpPr>
        <p:spPr>
          <a:xfrm>
            <a:off x="1986741" y="1787236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Georgia" panose="02040502050405020303" pitchFamily="18" charset="0"/>
              </a:rPr>
              <a:t>Indenfor 24 timer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4EAC87-4F84-C13A-15EA-5B25773B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61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699A1BB-5D50-EB42-C5CE-5A0CE5DCFA4C}"/>
              </a:ext>
            </a:extLst>
          </p:cNvPr>
          <p:cNvSpPr/>
          <p:nvPr/>
        </p:nvSpPr>
        <p:spPr>
          <a:xfrm>
            <a:off x="4539016" y="0"/>
            <a:ext cx="7652984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6A48ED-0405-E68B-5E64-08493771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" y="6323308"/>
            <a:ext cx="1636003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8F68912-4857-CCA7-6827-3B533C36C5D2}"/>
              </a:ext>
            </a:extLst>
          </p:cNvPr>
          <p:cNvSpPr txBox="1"/>
          <p:nvPr/>
        </p:nvSpPr>
        <p:spPr>
          <a:xfrm>
            <a:off x="359400" y="2352990"/>
            <a:ext cx="4040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Potentiale ved succesfuld implementering af CFS</a:t>
            </a:r>
          </a:p>
          <a:p>
            <a:endParaRPr lang="da-DK" sz="36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a-DK" sz="36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endParaRPr lang="da-DK" sz="3600" b="1" dirty="0">
              <a:latin typeface="Georgia" panose="02040502050405020303" pitchFamily="18" charset="0"/>
            </a:endParaRP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D8EF1697-54CA-3F28-40CB-2571A753E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971" y="836315"/>
            <a:ext cx="7584029" cy="1516675"/>
          </a:xfrm>
        </p:spPr>
        <p:txBody>
          <a:bodyPr>
            <a:noAutofit/>
          </a:bodyPr>
          <a:lstStyle/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Opmærksomhed på risikopatienter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Funktionsniveau, delir, ernæring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Fælles beslutningstagen/inddragelse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Behandlingsmål/niveau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Behandlin</a:t>
            </a: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g i hjemmet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a-DK" sz="2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Fælles</a:t>
            </a:r>
            <a:r>
              <a:rPr lang="da-DK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sprog på tværs af sektorer</a:t>
            </a:r>
            <a:endParaRPr lang="da-DK" sz="28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da-DK" sz="105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F46AD3C-138D-9954-9A8C-6DB2161E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08" y="6013119"/>
            <a:ext cx="888494" cy="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4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orløb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Bambusfletværk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8211335963764081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8211335963764081","enableDocumentContentUpdater":true,"version":"1.3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8211335963764081","enableDocumentContentUpdater":true,"version":"1.3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0D50F9D-DC7A-4954-879E-1F02DADE3A3F}">
  <ds:schemaRefs/>
</ds:datastoreItem>
</file>

<file path=customXml/itemProps2.xml><?xml version="1.0" encoding="utf-8"?>
<ds:datastoreItem xmlns:ds="http://schemas.openxmlformats.org/officeDocument/2006/customXml" ds:itemID="{16FDE85B-6146-4708-A0BC-AADB4263C24D}">
  <ds:schemaRefs/>
</ds:datastoreItem>
</file>

<file path=customXml/itemProps3.xml><?xml version="1.0" encoding="utf-8"?>
<ds:datastoreItem xmlns:ds="http://schemas.openxmlformats.org/officeDocument/2006/customXml" ds:itemID="{900F9892-53D9-45EA-B723-008645CC9779}">
  <ds:schemaRefs/>
</ds:datastoreItem>
</file>

<file path=customXml/itemProps4.xml><?xml version="1.0" encoding="utf-8"?>
<ds:datastoreItem xmlns:ds="http://schemas.openxmlformats.org/officeDocument/2006/customXml" ds:itemID="{13F9744B-E907-4946-8D9E-CB7AFEF6A71B}">
  <ds:schemaRefs/>
</ds:datastoreItem>
</file>

<file path=customXml/itemProps5.xml><?xml version="1.0" encoding="utf-8"?>
<ds:datastoreItem xmlns:ds="http://schemas.openxmlformats.org/officeDocument/2006/customXml" ds:itemID="{F02F93B9-6C48-4508-A85F-3BFE298ACDE4}">
  <ds:schemaRefs/>
</ds:datastoreItem>
</file>

<file path=customXml/itemProps6.xml><?xml version="1.0" encoding="utf-8"?>
<ds:datastoreItem xmlns:ds="http://schemas.openxmlformats.org/officeDocument/2006/customXml" ds:itemID="{5FD3447A-FA6B-49CA-A1B6-52746D2219B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265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Gill Sans MT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 er vi på  vej hen?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Schultz</dc:creator>
  <cp:lastModifiedBy>Martin Schultz</cp:lastModifiedBy>
  <cp:revision>2</cp:revision>
  <dcterms:created xsi:type="dcterms:W3CDTF">2024-04-01T09:55:53Z</dcterms:created>
  <dcterms:modified xsi:type="dcterms:W3CDTF">2024-04-01T10:06:25Z</dcterms:modified>
</cp:coreProperties>
</file>